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60" r:id="rId5"/>
  </p:sldMasterIdLst>
  <p:notesMasterIdLst>
    <p:notesMasterId r:id="rId33"/>
  </p:notesMasterIdLst>
  <p:handoutMasterIdLst>
    <p:handoutMasterId r:id="rId34"/>
  </p:handoutMasterIdLst>
  <p:sldIdLst>
    <p:sldId id="256" r:id="rId6"/>
    <p:sldId id="306" r:id="rId7"/>
    <p:sldId id="323" r:id="rId8"/>
    <p:sldId id="348" r:id="rId9"/>
    <p:sldId id="349" r:id="rId10"/>
    <p:sldId id="350" r:id="rId11"/>
    <p:sldId id="351" r:id="rId12"/>
    <p:sldId id="352" r:id="rId13"/>
    <p:sldId id="353" r:id="rId14"/>
    <p:sldId id="358" r:id="rId15"/>
    <p:sldId id="354" r:id="rId16"/>
    <p:sldId id="355" r:id="rId17"/>
    <p:sldId id="356" r:id="rId18"/>
    <p:sldId id="357" r:id="rId19"/>
    <p:sldId id="327" r:id="rId20"/>
    <p:sldId id="361" r:id="rId21"/>
    <p:sldId id="346" r:id="rId22"/>
    <p:sldId id="347" r:id="rId23"/>
    <p:sldId id="339" r:id="rId24"/>
    <p:sldId id="340" r:id="rId25"/>
    <p:sldId id="359" r:id="rId26"/>
    <p:sldId id="341" r:id="rId27"/>
    <p:sldId id="342" r:id="rId28"/>
    <p:sldId id="343" r:id="rId29"/>
    <p:sldId id="360" r:id="rId30"/>
    <p:sldId id="345" r:id="rId31"/>
    <p:sldId id="329" r:id="rId32"/>
  </p:sldIdLst>
  <p:sldSz cx="9144000" cy="6858000" type="screen4x3"/>
  <p:notesSz cx="6858000" cy="9144000"/>
  <p:custShowLst>
    <p:custShow name="Zielgruppenpräsentation 1" id="0">
      <p:sldLst>
        <p:sld r:id="rId6"/>
        <p:sld r:id="rId7"/>
        <p:sld r:id="rId8"/>
        <p:sld r:id="rId20"/>
      </p:sldLst>
    </p:custShow>
  </p:custShow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9" userDrawn="1">
          <p15:clr>
            <a:srgbClr val="A4A3A4"/>
          </p15:clr>
        </p15:guide>
        <p15:guide id="2" pos="3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p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008000"/>
    <a:srgbClr val="E9EDF4"/>
    <a:srgbClr val="98E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3249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28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7F3C-B2BB-427D-89B0-FFD480755195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C9500-1FCF-4764-A18D-C855E5605B25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5255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4E9BD-AAB7-4619-B18F-7568C6941F8B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65664-5BC4-405D-B3B9-6F5542F896B3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4874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5664-5BC4-405D-B3B9-6F5542F896B3}" type="slidenum">
              <a:rPr lang="de-AT" smtClean="0"/>
              <a:pPr/>
              <a:t>1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5664-5BC4-405D-B3B9-6F5542F896B3}" type="slidenum">
              <a:rPr lang="de-AT" smtClean="0"/>
              <a:pPr/>
              <a:t>2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5664-5BC4-405D-B3B9-6F5542F896B3}" type="slidenum">
              <a:rPr lang="de-AT" smtClean="0"/>
              <a:pPr/>
              <a:t>3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Arbeitstreffen: im Sinne</a:t>
            </a:r>
            <a:r>
              <a:rPr lang="de-DE" baseline="0" dirty="0"/>
              <a:t> der Projekteffizienz </a:t>
            </a:r>
            <a:r>
              <a:rPr lang="de-DE" baseline="0"/>
              <a:t>möglichst mehrere </a:t>
            </a:r>
            <a:r>
              <a:rPr lang="de-DE" baseline="0" dirty="0"/>
              <a:t>Termine zusammengefasst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5664-5BC4-405D-B3B9-6F5542F896B3}" type="slidenum">
              <a:rPr lang="de-AT" smtClean="0"/>
              <a:pPr/>
              <a:t>5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98E12-2A75-49C1-1AF0-797C7338D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30E965-0BE9-0F8F-4EBC-321919BE0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489B05-EDB2-0A78-DBD5-3AB47C9B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F66E63-326B-BF62-BDDA-FE1885CD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7BFDE4-3E54-07AE-3097-5F42780A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773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5E808B-6F89-E5EB-31E3-EE825DFE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68BAE7-8625-15FB-C86D-E80CC359B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644989-AAD4-562F-862F-07A57869C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F58D5F-521A-1A1E-5F4F-5F21E5E5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752C13-1D61-BF39-5AD0-41E4321A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041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79D133E-1F9D-38DC-2708-1112559A2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EDA25A-5607-E7B6-4D51-8993C4220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BAC3E8-717F-8C9B-13F1-BCC8FABA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D6432A-4C3E-BE58-3F0E-BFFEE4C5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1602D1-8560-DBE1-571D-F6D6B96E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45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75201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72005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3684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906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1728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086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6409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739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7CA9C-0905-4B2E-7D44-5DF09D42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1D6FF9-965E-25F9-E635-6E8027D24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8E59FE-4B55-B50E-EA0E-CF1E766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3F2210-643E-ED29-919F-6319DC3B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D4A0DE-43FB-DC07-7838-08C9E704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4281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50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2229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1199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7295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013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C7A3C-C97F-1F8E-FDEF-14E92773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6B7590-906C-D964-52A1-686850965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6D712-7FC5-9B7A-69CC-41BE9DB2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8933BF-C5E5-88B5-0228-488BBE3A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A85112-D642-D3BE-401F-91488407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690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64BC5-C0BF-9703-727F-6AFCD586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45B115-3E4F-4CC7-22A6-349D26A6B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1730C8-200D-FD97-DAD3-F63311CA6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7B01D-2EAA-7C56-EFD8-DF426AA4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4590A9-EFD1-6C7B-DB7C-CADDC1DA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9623E6E-3206-6FEA-4862-D62794D5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67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E7C6C-945A-CE13-500B-3B079A67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AEFB3B-D9B4-CB0A-DED8-50CC8E996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CCE4E4-65E5-47C2-C6CF-DEACFDA68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250C59-1AD0-C13F-AB52-B50735272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4724C4-61DC-4467-EFF9-60353DCA0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0DE1817-D6AA-62A0-4D3A-E90A4FDC8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0D7DD53-823B-76F5-D501-AD92F70D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B744884-45D9-BFE7-9C51-C042DBD8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36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37AE5-3F89-7894-9A02-EB851610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8737F0-BC2F-EBCE-B504-81DFD2B2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6B3448-AFBA-E8C6-D7CF-FE5C1CE1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D33B6E-344C-696B-E78B-2675B82B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665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18F223-2F31-CC34-A760-5037BCF8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88FFD7-58CD-7282-A1C8-3904CD4B1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C53606-BB70-2F31-7509-5D8AB76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543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571BA-C4DC-60C8-2A42-C6E46E7F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49F8D-B5BD-9DFA-6C50-43E2F116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4F0A40-7248-9A54-6D00-9EF5DE2B9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19CBC0-7A8C-8CB2-01E7-09C7FD2DB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8D3728-B1FA-2DE6-43CA-AA3AC4B3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B2F0BA-999D-1D17-870F-241F0C13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518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7817B-4CC9-12DF-4136-69C0C6B1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7A3F55-388A-BF41-20DC-E03A1A178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6618BA-12B5-263F-0554-3E3B42731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9F56CC-5A6F-6C74-7CA7-AE73E090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8FE79A-18DF-EBFC-6B2B-D6C02000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F265E5-D5AE-5DC5-C6E2-C6E4D01B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5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7760908-CFC6-0D5B-9ABA-C433194D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12063-8D86-4C50-73A3-6082FBAC2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48B48D-B187-3DC6-C1D5-50717FA29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6C12F-7A96-4CFC-ACD3-E46FD6866009}" type="datetimeFigureOut">
              <a:rPr lang="de-AT" smtClean="0"/>
              <a:t>23.10.2023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0C2EA3-8F93-283B-2422-1D92C2285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A2D970-3BCD-9A58-932F-5617404F9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FA4EB-6206-4077-9E2B-CEA0008E43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027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559D6-2D64-41B2-9349-B318838EC929}" type="datetimeFigureOut">
              <a:rPr lang="de-AT" smtClean="0"/>
              <a:pPr/>
              <a:t>23.10.2023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80DF-7526-425F-A332-6A9D5BF2A59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496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269815" y="2276872"/>
            <a:ext cx="8712968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de-DE" sz="3000" b="1" dirty="0">
                <a:latin typeface="+mn-lt"/>
              </a:rPr>
              <a:t>Ökologische Waldbewirtschaftung im Stift Altenburg Ergebnisse und Erfahrungen</a:t>
            </a:r>
            <a:br>
              <a:rPr lang="de-DE" sz="3000" b="1" dirty="0">
                <a:latin typeface="+mn-lt"/>
              </a:rPr>
            </a:br>
            <a:br>
              <a:rPr lang="de-DE" sz="3000" b="1" dirty="0">
                <a:latin typeface="+mn-lt"/>
              </a:rPr>
            </a:br>
            <a:r>
              <a:rPr lang="de-DE" sz="2000" b="1" dirty="0">
                <a:latin typeface="+mn-lt"/>
              </a:rPr>
              <a:t>Herbert Schmid &amp; Martin Pollheimer</a:t>
            </a:r>
            <a:endParaRPr lang="de-AT" sz="2000" b="1" dirty="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9555B1F-3004-B6F5-9DC5-AA05C237F50D}"/>
              </a:ext>
            </a:extLst>
          </p:cNvPr>
          <p:cNvSpPr txBox="1">
            <a:spLocks/>
          </p:cNvSpPr>
          <p:nvPr/>
        </p:nvSpPr>
        <p:spPr>
          <a:xfrm>
            <a:off x="143508" y="-27384"/>
            <a:ext cx="88569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b="1" dirty="0"/>
              <a:t>NATURLAND-Café – klimafitter &amp; biodiversitätsfitter Wald</a:t>
            </a:r>
            <a:endParaRPr lang="de-AT" sz="24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A918A2-6A35-9383-493A-7D7276104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65" y="5919653"/>
            <a:ext cx="2826060" cy="7829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242EF9-EE44-263F-1A70-60293D6D5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9" b="7033"/>
          <a:stretch/>
        </p:blipFill>
        <p:spPr bwMode="auto">
          <a:xfrm>
            <a:off x="269815" y="4980994"/>
            <a:ext cx="1512168" cy="8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AC83B1-51B0-AC42-0007-877075EF3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25" y="5118056"/>
            <a:ext cx="2067600" cy="7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BD8DC15-C195-B27C-EA9B-ED8257A2EE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6" y="5850114"/>
            <a:ext cx="5615979" cy="8242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8CAB392-072F-B54B-F174-921B603CC1F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Vom Wirken des Eichelhähers – eine „Visualisierung“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E2CC8D-D71E-CC34-D39F-819633D4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4" y="990328"/>
            <a:ext cx="7790172" cy="584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294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draußen, Pflanze, Gelände, Baum enthält.&#10;&#10;Automatisch generierte Beschreibung">
            <a:extLst>
              <a:ext uri="{FF2B5EF4-FFF2-40B4-BE49-F238E27FC236}">
                <a16:creationId xmlns:a16="http://schemas.microsoft.com/office/drawing/2014/main" id="{8CC41BDE-554D-9CD9-3CE0-AC83411D3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" y="47586"/>
            <a:ext cx="2144012" cy="2927729"/>
          </a:xfrm>
          <a:prstGeom prst="rect">
            <a:avLst/>
          </a:prstGeom>
        </p:spPr>
      </p:pic>
      <p:pic>
        <p:nvPicPr>
          <p:cNvPr id="16" name="Grafik 15" descr="Ein Bild, das draußen, Gras, Reifen, Rad enthält.&#10;&#10;Automatisch generierte Beschreibung">
            <a:extLst>
              <a:ext uri="{FF2B5EF4-FFF2-40B4-BE49-F238E27FC236}">
                <a16:creationId xmlns:a16="http://schemas.microsoft.com/office/drawing/2014/main" id="{847805C1-64EF-078D-ADC4-A9C70EB7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586"/>
            <a:ext cx="2232248" cy="2927729"/>
          </a:xfrm>
          <a:prstGeom prst="rect">
            <a:avLst/>
          </a:prstGeom>
        </p:spPr>
      </p:pic>
      <p:pic>
        <p:nvPicPr>
          <p:cNvPr id="19" name="Grafik 18" descr="Ein Bild, das Himmel, draußen, Gras, Pflanze enthält.&#10;&#10;Automatisch generierte Beschreibung">
            <a:extLst>
              <a:ext uri="{FF2B5EF4-FFF2-40B4-BE49-F238E27FC236}">
                <a16:creationId xmlns:a16="http://schemas.microsoft.com/office/drawing/2014/main" id="{531B6314-88C4-13C4-9FB4-48EF3B2B1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r="8957" b="340"/>
          <a:stretch/>
        </p:blipFill>
        <p:spPr>
          <a:xfrm>
            <a:off x="4691741" y="45557"/>
            <a:ext cx="2214414" cy="2927729"/>
          </a:xfrm>
          <a:prstGeom prst="rect">
            <a:avLst/>
          </a:prstGeom>
        </p:spPr>
      </p:pic>
      <p:pic>
        <p:nvPicPr>
          <p:cNvPr id="21" name="Grafik 20" descr="Ein Bild, das draußen, Himmel, Pflanze, Baum enthält.&#10;&#10;Automatisch generierte Beschreibung">
            <a:extLst>
              <a:ext uri="{FF2B5EF4-FFF2-40B4-BE49-F238E27FC236}">
                <a16:creationId xmlns:a16="http://schemas.microsoft.com/office/drawing/2014/main" id="{2EA55B63-AD80-D496-4759-25B90C3FB5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29" y="45557"/>
            <a:ext cx="2052741" cy="2927729"/>
          </a:xfrm>
          <a:prstGeom prst="rect">
            <a:avLst/>
          </a:prstGeom>
        </p:spPr>
      </p:pic>
      <p:pic>
        <p:nvPicPr>
          <p:cNvPr id="23" name="Grafik 22" descr="Ein Bild, das draußen, Pflanze, Baum, Vegetation enthält.&#10;&#10;Automatisch generierte Beschreibung">
            <a:extLst>
              <a:ext uri="{FF2B5EF4-FFF2-40B4-BE49-F238E27FC236}">
                <a16:creationId xmlns:a16="http://schemas.microsoft.com/office/drawing/2014/main" id="{AD8755D1-39EB-7D16-4892-97A807E3EF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8"/>
          <a:stretch/>
        </p:blipFill>
        <p:spPr>
          <a:xfrm>
            <a:off x="2987824" y="3429000"/>
            <a:ext cx="5366872" cy="34290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25C2B7D-50E0-D0BC-407A-90A77F10873F}"/>
              </a:ext>
            </a:extLst>
          </p:cNvPr>
          <p:cNvSpPr txBox="1"/>
          <p:nvPr/>
        </p:nvSpPr>
        <p:spPr>
          <a:xfrm>
            <a:off x="899592" y="2991337"/>
            <a:ext cx="30963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Kunstverjüngung...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r>
              <a:rPr lang="de-AT" sz="2000" dirty="0"/>
              <a:t>Naturverjüngung...</a:t>
            </a:r>
          </a:p>
        </p:txBody>
      </p:sp>
    </p:spTree>
    <p:extLst>
      <p:ext uri="{BB962C8B-B14F-4D97-AF65-F5344CB8AC3E}">
        <p14:creationId xmlns:p14="http://schemas.microsoft.com/office/powerpoint/2010/main" val="269731888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Baum, Himmel, Holz enthält.&#10;&#10;Automatisch generierte Beschreibung">
            <a:extLst>
              <a:ext uri="{FF2B5EF4-FFF2-40B4-BE49-F238E27FC236}">
                <a16:creationId xmlns:a16="http://schemas.microsoft.com/office/drawing/2014/main" id="{3FD7926D-9E05-6B80-5FCE-E0F3669FE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r="48386" b="3"/>
          <a:stretch/>
        </p:blipFill>
        <p:spPr>
          <a:xfrm>
            <a:off x="137090" y="2558694"/>
            <a:ext cx="2120899" cy="3731891"/>
          </a:xfrm>
          <a:prstGeom prst="rect">
            <a:avLst/>
          </a:prstGeom>
        </p:spPr>
      </p:pic>
      <p:pic>
        <p:nvPicPr>
          <p:cNvPr id="4" name="Grafik 3" descr="Ein Bild, das draußen, Himmel, Baum, Schnee enthält.&#10;&#10;Automatisch generierte Beschreibung">
            <a:extLst>
              <a:ext uri="{FF2B5EF4-FFF2-40B4-BE49-F238E27FC236}">
                <a16:creationId xmlns:a16="http://schemas.microsoft.com/office/drawing/2014/main" id="{8C48792E-EDD0-98A3-3CD6-67B897EF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14345" b="3"/>
          <a:stretch/>
        </p:blipFill>
        <p:spPr>
          <a:xfrm>
            <a:off x="2385570" y="2558694"/>
            <a:ext cx="2120898" cy="3731891"/>
          </a:xfrm>
          <a:prstGeom prst="rect">
            <a:avLst/>
          </a:prstGeom>
        </p:spPr>
      </p:pic>
      <p:pic>
        <p:nvPicPr>
          <p:cNvPr id="7" name="Picture 2" descr="E:\ÖBf-Kooperation\Forststraßen als Lebensraum\Reh am Wildablenkstreifen_3_ohne Datum.JPG">
            <a:extLst>
              <a:ext uri="{FF2B5EF4-FFF2-40B4-BE49-F238E27FC236}">
                <a16:creationId xmlns:a16="http://schemas.microsoft.com/office/drawing/2014/main" id="{0AF4B61A-9076-0E2E-7D74-EDCBBEC6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r="39416" b="3"/>
          <a:stretch/>
        </p:blipFill>
        <p:spPr bwMode="auto">
          <a:xfrm>
            <a:off x="4634049" y="2558694"/>
            <a:ext cx="2120899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draußen, Pflanze, Himmel, Baum enthält.&#10;&#10;Automatisch generierte Beschreibung">
            <a:extLst>
              <a:ext uri="{FF2B5EF4-FFF2-40B4-BE49-F238E27FC236}">
                <a16:creationId xmlns:a16="http://schemas.microsoft.com/office/drawing/2014/main" id="{8BD88522-4A2C-00F2-731E-8C112512E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r="27417" b="2"/>
          <a:stretch/>
        </p:blipFill>
        <p:spPr>
          <a:xfrm>
            <a:off x="6882529" y="2558694"/>
            <a:ext cx="2120899" cy="373189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335383D-C2CB-5E27-7A9A-570378110A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Multifunktionsstreifen</a:t>
            </a:r>
          </a:p>
        </p:txBody>
      </p:sp>
    </p:spTree>
    <p:extLst>
      <p:ext uri="{BB962C8B-B14F-4D97-AF65-F5344CB8AC3E}">
        <p14:creationId xmlns:p14="http://schemas.microsoft.com/office/powerpoint/2010/main" val="11774318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außen, Gras, Himmel, Gebäude enthält.&#10;&#10;Automatisch generierte Beschreibung">
            <a:extLst>
              <a:ext uri="{FF2B5EF4-FFF2-40B4-BE49-F238E27FC236}">
                <a16:creationId xmlns:a16="http://schemas.microsoft.com/office/drawing/2014/main" id="{B76C8371-4C5F-7CBE-C055-02F9D835D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137090" y="2204866"/>
            <a:ext cx="2120899" cy="3731891"/>
          </a:xfrm>
          <a:prstGeom prst="rect">
            <a:avLst/>
          </a:prstGeom>
        </p:spPr>
      </p:pic>
      <p:pic>
        <p:nvPicPr>
          <p:cNvPr id="8" name="Grafik 7" descr="Ein Bild, das Pflanze, draußen, Baum, Nadelbaum enthält.&#10;&#10;Automatisch generierte Beschreibung">
            <a:extLst>
              <a:ext uri="{FF2B5EF4-FFF2-40B4-BE49-F238E27FC236}">
                <a16:creationId xmlns:a16="http://schemas.microsoft.com/office/drawing/2014/main" id="{3721F229-C41E-C9FA-0351-260AB22180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15212" b="3"/>
          <a:stretch/>
        </p:blipFill>
        <p:spPr>
          <a:xfrm>
            <a:off x="2380295" y="2204864"/>
            <a:ext cx="2120899" cy="3731891"/>
          </a:xfrm>
          <a:prstGeom prst="rect">
            <a:avLst/>
          </a:prstGeom>
        </p:spPr>
      </p:pic>
      <p:pic>
        <p:nvPicPr>
          <p:cNvPr id="6" name="Grafik 5" descr="Ein Bild, das draußen, Gras, Hunderasse, Holz enthält.&#10;&#10;Automatisch generierte Beschreibung">
            <a:extLst>
              <a:ext uri="{FF2B5EF4-FFF2-40B4-BE49-F238E27FC236}">
                <a16:creationId xmlns:a16="http://schemas.microsoft.com/office/drawing/2014/main" id="{CBAE6F6F-448D-7608-2B9D-1A11E88465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r="21712" b="3"/>
          <a:stretch/>
        </p:blipFill>
        <p:spPr>
          <a:xfrm>
            <a:off x="4634048" y="2204865"/>
            <a:ext cx="2120899" cy="3731891"/>
          </a:xfrm>
          <a:prstGeom prst="rect">
            <a:avLst/>
          </a:prstGeom>
        </p:spPr>
      </p:pic>
      <p:pic>
        <p:nvPicPr>
          <p:cNvPr id="12" name="Grafik 11" descr="Ein Bild, das Baum, draußen, Säugetier, Wald enthält.&#10;&#10;Automatisch generierte Beschreibung">
            <a:extLst>
              <a:ext uri="{FF2B5EF4-FFF2-40B4-BE49-F238E27FC236}">
                <a16:creationId xmlns:a16="http://schemas.microsoft.com/office/drawing/2014/main" id="{6AD7F711-42EC-E013-EEBB-48BAD3AC8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41299" r="52362" b="-1"/>
          <a:stretch/>
        </p:blipFill>
        <p:spPr>
          <a:xfrm>
            <a:off x="6877253" y="2204864"/>
            <a:ext cx="2120899" cy="374211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854FB86-3276-FD2E-B773-04BB47918F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Gezieltes Wildtiermanagement als Notwendigkeit für naturnahen Waldbau</a:t>
            </a:r>
          </a:p>
        </p:txBody>
      </p:sp>
    </p:spTree>
    <p:extLst>
      <p:ext uri="{BB962C8B-B14F-4D97-AF65-F5344CB8AC3E}">
        <p14:creationId xmlns:p14="http://schemas.microsoft.com/office/powerpoint/2010/main" val="4820635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Baum, Himmel, Holz enthält.&#10;&#10;Automatisch generierte Beschreibung">
            <a:extLst>
              <a:ext uri="{FF2B5EF4-FFF2-40B4-BE49-F238E27FC236}">
                <a16:creationId xmlns:a16="http://schemas.microsoft.com/office/drawing/2014/main" id="{8E537987-8796-5EE6-A8A9-6C10319B8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4"/>
          <a:stretch/>
        </p:blipFill>
        <p:spPr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Grafik 6" descr="Ein Bild, das draußen, Rüssel Kofferraum, Holz, Wurzel enthält.&#10;&#10;Automatisch generierte Beschreibung">
            <a:extLst>
              <a:ext uri="{FF2B5EF4-FFF2-40B4-BE49-F238E27FC236}">
                <a16:creationId xmlns:a16="http://schemas.microsoft.com/office/drawing/2014/main" id="{40B68E90-C12C-3BB1-A2D1-C105B3D2D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4" r="2" b="15694"/>
          <a:stretch/>
        </p:blipFill>
        <p:spPr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Grafik 8" descr="Ein Bild, das draußen, Baum, Dschungel, Pflanze enthält.&#10;&#10;Automatisch generierte Beschreibung">
            <a:extLst>
              <a:ext uri="{FF2B5EF4-FFF2-40B4-BE49-F238E27FC236}">
                <a16:creationId xmlns:a16="http://schemas.microsoft.com/office/drawing/2014/main" id="{794CE9BC-55A2-A07C-19F2-4D622010F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r="20689" b="1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5D9B254-B8D3-8639-5C1E-769792B78298}"/>
              </a:ext>
            </a:extLst>
          </p:cNvPr>
          <p:cNvSpPr txBox="1"/>
          <p:nvPr/>
        </p:nvSpPr>
        <p:spPr>
          <a:xfrm>
            <a:off x="336042" y="685800"/>
            <a:ext cx="21054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Totholz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5241364-A8FA-806D-F8C5-0EB0FEF6FD5B}"/>
              </a:ext>
            </a:extLst>
          </p:cNvPr>
          <p:cNvSpPr txBox="1"/>
          <p:nvPr/>
        </p:nvSpPr>
        <p:spPr>
          <a:xfrm>
            <a:off x="336042" y="2258568"/>
            <a:ext cx="2105406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 err="1"/>
              <a:t>Totholzvolumen</a:t>
            </a:r>
            <a:r>
              <a:rPr lang="en-US" sz="1500" b="1" dirty="0"/>
              <a:t> </a:t>
            </a:r>
            <a:r>
              <a:rPr lang="en-US" sz="1500" b="1" dirty="0" err="1"/>
              <a:t>beträgt</a:t>
            </a:r>
            <a:r>
              <a:rPr lang="en-US" sz="1500" b="1" dirty="0"/>
              <a:t> </a:t>
            </a:r>
            <a:r>
              <a:rPr lang="en-US" sz="1500" b="1" dirty="0" err="1"/>
              <a:t>insgesamt</a:t>
            </a:r>
            <a:r>
              <a:rPr lang="en-US" sz="1500" b="1" dirty="0"/>
              <a:t> 32,5 m3/ha </a:t>
            </a:r>
            <a:r>
              <a:rPr lang="en-US" sz="1500" dirty="0"/>
              <a:t>(</a:t>
            </a:r>
            <a:r>
              <a:rPr lang="en-US" sz="1500" dirty="0" err="1"/>
              <a:t>stehendes</a:t>
            </a:r>
            <a:r>
              <a:rPr lang="en-US" sz="1500" dirty="0"/>
              <a:t>, </a:t>
            </a:r>
            <a:r>
              <a:rPr lang="en-US" sz="1500" dirty="0" err="1"/>
              <a:t>liegendes</a:t>
            </a:r>
            <a:r>
              <a:rPr lang="en-US" sz="1500" dirty="0"/>
              <a:t> </a:t>
            </a:r>
            <a:r>
              <a:rPr lang="en-US" sz="1500" dirty="0" err="1"/>
              <a:t>Totholz</a:t>
            </a:r>
            <a:r>
              <a:rPr lang="en-US" sz="1500" dirty="0"/>
              <a:t> und </a:t>
            </a:r>
            <a:r>
              <a:rPr lang="en-US" sz="1500" dirty="0" err="1"/>
              <a:t>Stockholz</a:t>
            </a:r>
            <a:r>
              <a:rPr lang="en-US" sz="1500" dirty="0"/>
              <a:t> </a:t>
            </a:r>
            <a:r>
              <a:rPr lang="en-US" sz="1500" dirty="0" err="1"/>
              <a:t>oberirdisch</a:t>
            </a:r>
            <a:r>
              <a:rPr lang="en-US" sz="1500" dirty="0"/>
              <a:t>)</a:t>
            </a:r>
          </a:p>
        </p:txBody>
      </p:sp>
      <p:pic>
        <p:nvPicPr>
          <p:cNvPr id="11" name="Grafik 10" descr="Ein Bild, das draußen, Pflanze, Baum, Gras enthält.&#10;&#10;Automatisch generierte Beschreibung">
            <a:extLst>
              <a:ext uri="{FF2B5EF4-FFF2-40B4-BE49-F238E27FC236}">
                <a16:creationId xmlns:a16="http://schemas.microsoft.com/office/drawing/2014/main" id="{7D9C685C-6298-A44F-CDFC-0A56E2C17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" r="-1" b="23052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31333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E6B4106-C02D-2B1B-1257-8E67335D45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Schutzgüter &amp; Erhebungen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A7773FB-D9DE-3605-9450-934F8AF8A0F3}"/>
              </a:ext>
            </a:extLst>
          </p:cNvPr>
          <p:cNvSpPr txBox="1">
            <a:spLocks/>
          </p:cNvSpPr>
          <p:nvPr/>
        </p:nvSpPr>
        <p:spPr>
          <a:xfrm>
            <a:off x="71345" y="1052736"/>
            <a:ext cx="9001309" cy="2952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/>
              <a:t>Vegetation: flächige Kartierung der FFH-Lebensraumtypen inkl. Erhaltungsgrad</a:t>
            </a:r>
          </a:p>
          <a:p>
            <a:endParaRPr lang="de-DE" sz="1600" b="1" dirty="0"/>
          </a:p>
          <a:p>
            <a:r>
              <a:rPr lang="de-DE" sz="1600" b="1" dirty="0"/>
              <a:t>Fledermäuse: 13 Batcorder-Standorte, 5 Standorte Netzfänge</a:t>
            </a:r>
          </a:p>
          <a:p>
            <a:endParaRPr lang="de-DE" sz="1600" b="1" dirty="0"/>
          </a:p>
          <a:p>
            <a:r>
              <a:rPr lang="de-DE" sz="1600" b="1" dirty="0"/>
              <a:t>Vögel: Revierkartierung aller Vogelarten, nächtliche Kartierungen von Eulen und Ziegenmelker</a:t>
            </a:r>
          </a:p>
          <a:p>
            <a:endParaRPr lang="de-DE" sz="1600" b="1" dirty="0"/>
          </a:p>
          <a:p>
            <a:r>
              <a:rPr lang="de-DE" sz="1600" b="1" dirty="0"/>
              <a:t>Amphibien und Reptilien: Kartierung aller Kleingewässer, Aufnahme aller Reptilien entlang von Säumen und auf Felsrasen</a:t>
            </a:r>
          </a:p>
          <a:p>
            <a:endParaRPr lang="de-DE" sz="1600" b="1" dirty="0"/>
          </a:p>
          <a:p>
            <a:r>
              <a:rPr lang="de-DE" sz="1600" b="1" dirty="0"/>
              <a:t>Käfer: Erhebung von Alpenbock, Hirschkäfer, Großem Eichenbock, Eremit, Veilchenblauem Wurzelhals-Schnellkäfer, Scharlachkäfer sowie Erfassung aller angetroffenen Bockkäferarten</a:t>
            </a:r>
          </a:p>
          <a:p>
            <a:endParaRPr lang="de-DE" sz="1600" b="1" dirty="0"/>
          </a:p>
          <a:p>
            <a:endParaRPr lang="de-AT" sz="1600" b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81D1621-0B53-DD01-6E06-7D5F4DC41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5828" y="4226747"/>
            <a:ext cx="2747797" cy="206084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3CC5D1-2DF8-0892-1136-3CC19EDAE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396" y="4217479"/>
            <a:ext cx="2747797" cy="20608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E325DCF-B7F5-CA40-024D-0AC327BC55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26747"/>
            <a:ext cx="3091777" cy="20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221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47C3A-498C-19FC-B68E-FA9EFA087C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Schutzgüter &amp; Erhebungen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4410D6-1EA8-3D34-6CDC-A12EEAEF30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b="5103"/>
          <a:stretch/>
        </p:blipFill>
        <p:spPr>
          <a:xfrm>
            <a:off x="629753" y="3960565"/>
            <a:ext cx="3724173" cy="28382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D092D8B-A2E6-3636-7A63-6F8D5312B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79449"/>
            <a:ext cx="3784373" cy="28382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522F27-A3D9-25CF-AD75-95CBF6ABCB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/>
          <a:stretch/>
        </p:blipFill>
        <p:spPr>
          <a:xfrm>
            <a:off x="5047589" y="3973102"/>
            <a:ext cx="3784375" cy="275996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23FC6B4-84E1-D8FC-695F-8FBC703CE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7591" y="973349"/>
            <a:ext cx="3784374" cy="283828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20D34E9-ABB8-7F6C-E9BD-56378A4858D5}"/>
              </a:ext>
            </a:extLst>
          </p:cNvPr>
          <p:cNvSpPr txBox="1"/>
          <p:nvPr/>
        </p:nvSpPr>
        <p:spPr>
          <a:xfrm>
            <a:off x="8119587" y="3448546"/>
            <a:ext cx="73289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91M0</a:t>
            </a:r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04DDD7F-A56B-E1D3-82A6-2E95DE5B68E4}"/>
              </a:ext>
            </a:extLst>
          </p:cNvPr>
          <p:cNvSpPr txBox="1"/>
          <p:nvPr/>
        </p:nvSpPr>
        <p:spPr>
          <a:xfrm>
            <a:off x="611188" y="3457783"/>
            <a:ext cx="6527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6190</a:t>
            </a:r>
            <a:endParaRPr lang="de-AT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CAE66E7-56CE-7512-E303-74F9AFB220A2}"/>
              </a:ext>
            </a:extLst>
          </p:cNvPr>
          <p:cNvSpPr txBox="1"/>
          <p:nvPr/>
        </p:nvSpPr>
        <p:spPr>
          <a:xfrm>
            <a:off x="8179221" y="6363738"/>
            <a:ext cx="6527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9130</a:t>
            </a:r>
            <a:endParaRPr lang="de-AT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A73922F-ABE4-B0D6-21BB-7668AF8F8CA8}"/>
              </a:ext>
            </a:extLst>
          </p:cNvPr>
          <p:cNvSpPr txBox="1"/>
          <p:nvPr/>
        </p:nvSpPr>
        <p:spPr>
          <a:xfrm>
            <a:off x="2769197" y="3951179"/>
            <a:ext cx="15847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Kampeinhänge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962857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F3BCB59-F5F9-B033-CC3C-A76A87B7FC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827" r="34"/>
          <a:stretch/>
        </p:blipFill>
        <p:spPr>
          <a:xfrm>
            <a:off x="287524" y="803118"/>
            <a:ext cx="8568952" cy="605488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305637C-7B3F-078C-ED74-D2D4A8D01D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Erhebungen Fledermäuse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3687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C8E6EE7-6A69-8A5D-CDC2-BB344A118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68552" y="908719"/>
            <a:ext cx="3851920" cy="28889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38CC8BD-8A8C-8126-99E4-AEAE7193D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908720"/>
            <a:ext cx="3851920" cy="288894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EBDE480-2D78-D6A5-53F5-F7DAB65024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Erhebungen Fledermäuse - Methoden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3EA74A-2EFB-917C-F559-08FD9FA62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3" y="3869768"/>
            <a:ext cx="3851922" cy="28889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EF50F19-9B7C-140A-942B-70B3AA6EE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68548" y="3869764"/>
            <a:ext cx="3851924" cy="28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104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1F3F5-1EFF-9F93-4B99-79E621AFE5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Exemplarische Ergebnisse - Schlaglichter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05F58CF-66C7-9AC7-3294-7AD8A2D35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218717"/>
              </p:ext>
            </p:extLst>
          </p:nvPr>
        </p:nvGraphicFramePr>
        <p:xfrm>
          <a:off x="683568" y="947901"/>
          <a:ext cx="7344816" cy="57214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5096">
                  <a:extLst>
                    <a:ext uri="{9D8B030D-6E8A-4147-A177-3AD203B41FA5}">
                      <a16:colId xmlns:a16="http://schemas.microsoft.com/office/drawing/2014/main" val="3564897830"/>
                    </a:ext>
                  </a:extLst>
                </a:gridCol>
                <a:gridCol w="1381868">
                  <a:extLst>
                    <a:ext uri="{9D8B030D-6E8A-4147-A177-3AD203B41FA5}">
                      <a16:colId xmlns:a16="http://schemas.microsoft.com/office/drawing/2014/main" val="1709311225"/>
                    </a:ext>
                  </a:extLst>
                </a:gridCol>
                <a:gridCol w="1237852">
                  <a:extLst>
                    <a:ext uri="{9D8B030D-6E8A-4147-A177-3AD203B41FA5}">
                      <a16:colId xmlns:a16="http://schemas.microsoft.com/office/drawing/2014/main" val="545821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lang="de-AT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ebensraumtypen</a:t>
                      </a:r>
                      <a:endParaRPr lang="de-AT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600" b="1" u="none" strike="noStrike" dirty="0">
                          <a:effectLst/>
                          <a:latin typeface="+mn-lt"/>
                        </a:rPr>
                        <a:t>Code</a:t>
                      </a:r>
                      <a:endParaRPr lang="de-AT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600" b="1" u="none" strike="noStrike" dirty="0">
                          <a:effectLst/>
                          <a:latin typeface="+mn-lt"/>
                        </a:rPr>
                        <a:t>Fläche (ha)</a:t>
                      </a:r>
                      <a:endParaRPr lang="de-AT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3286660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Oligo- bis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mesotrophe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stehende Gewässer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3130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61,40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238705"/>
                  </a:ext>
                </a:extLst>
              </a:tr>
              <a:tr h="172244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Natürliche eutrophe Seen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3150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8,40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60444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Flüsse der planaren bis montanen Stufe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3260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77,90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537937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Flüsse mit Schlammbänken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3270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0,50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639095"/>
                  </a:ext>
                </a:extLst>
              </a:tr>
              <a:tr h="159962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Subkontinentale </a:t>
                      </a:r>
                      <a:r>
                        <a:rPr lang="de-A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peripannonische</a:t>
                      </a:r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Gebüsche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40A0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1,54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7258768"/>
                  </a:ext>
                </a:extLst>
              </a:tr>
              <a:tr h="172244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Lückige basophile oder Kalk-Pionierrasen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6110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1,57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01220033"/>
                  </a:ext>
                </a:extLst>
              </a:tr>
              <a:tr h="172244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Lückiges pannonisches Grasland</a:t>
                      </a: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6190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6,00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488661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Naturnahe Kalk-Trockenrasen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6210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181,70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4308845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Subpannonische</a:t>
                      </a:r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Steppen-Trockenrasen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6240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47,50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75591305"/>
                  </a:ext>
                </a:extLst>
              </a:tr>
              <a:tr h="279552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Pannonischer Steppen-Trockenrasen auf Löß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6250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0,20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5592231"/>
                  </a:ext>
                </a:extLst>
              </a:tr>
              <a:tr h="216123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Feuchte Hochstaudenfluren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6430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22,40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527715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Magere Flachland-Mähwiesen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6510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306,20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1885824"/>
                  </a:ext>
                </a:extLst>
              </a:tr>
              <a:tr h="172244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Silikatfelsen</a:t>
                      </a:r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mit Pioniervegetation</a:t>
                      </a: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8230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6,80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94635"/>
                  </a:ext>
                </a:extLst>
              </a:tr>
              <a:tr h="159962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Nicht touristisch erschlossene Höhlen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8310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0,02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7151883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Hainsimsen-Buchenwald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9110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40,30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318792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Waldmeister-Buchenwald</a:t>
                      </a: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9130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1949,10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345059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Subatlantischer oder mitteleuropäischer Stieleichenwald oder Eichen-Hainbuchenwald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9160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181623"/>
                  </a:ext>
                </a:extLst>
              </a:tr>
              <a:tr h="259730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Labkraut-Eichen-Hainbuchenwald</a:t>
                      </a: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9170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1560,50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982751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Schlucht-und</a:t>
                      </a:r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Hangmischwälder</a:t>
                      </a: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9180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191,40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803041"/>
                  </a:ext>
                </a:extLst>
              </a:tr>
              <a:tr h="247790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Auenwälder mit Alnus glutinosa und Fraxinus </a:t>
                      </a:r>
                      <a:r>
                        <a:rPr lang="de-A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excelsior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91E0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320,30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67473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Hartholzauenwälder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91F0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3,50</a:t>
                      </a:r>
                      <a:endParaRPr lang="de-A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42307"/>
                  </a:ext>
                </a:extLst>
              </a:tr>
              <a:tr h="172244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Pannonisch-balkanische Zerreichen- und Traubeneichenwälder</a:t>
                      </a: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91M0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400" u="none" strike="noStrike" dirty="0">
                          <a:effectLst/>
                          <a:latin typeface="+mn-lt"/>
                        </a:rPr>
                        <a:t>5,00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86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2034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1E5492E-5C7E-CC1C-4A10-F3AD943186D3}"/>
              </a:ext>
            </a:extLst>
          </p:cNvPr>
          <p:cNvSpPr txBox="1">
            <a:spLocks/>
          </p:cNvSpPr>
          <p:nvPr/>
        </p:nvSpPr>
        <p:spPr>
          <a:xfrm>
            <a:off x="107504" y="404665"/>
            <a:ext cx="88569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b="1" dirty="0"/>
              <a:t>mit herzlichem Dank an …</a:t>
            </a:r>
            <a:endParaRPr lang="de-AT" sz="2400" b="1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A3050BF-EB72-D9B5-4CD8-F09FD2162AF0}"/>
              </a:ext>
            </a:extLst>
          </p:cNvPr>
          <p:cNvSpPr txBox="1">
            <a:spLocks/>
          </p:cNvSpPr>
          <p:nvPr/>
        </p:nvSpPr>
        <p:spPr>
          <a:xfrm>
            <a:off x="107504" y="1412776"/>
            <a:ext cx="8856984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b="1" dirty="0"/>
              <a:t>Finanzierung und Organisation:</a:t>
            </a:r>
          </a:p>
          <a:p>
            <a:pPr algn="ctr"/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Abteilung Forstwirtschaft (LF4) im Amt der NÖ Landesregierung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Abteilung Naturschutz (RU5) im Amt der NÖ Landesregierung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Schutzgebietsbetreuung, Energie- und Umweltagentur NÖ </a:t>
            </a:r>
          </a:p>
          <a:p>
            <a:endParaRPr lang="de-AT" sz="2400" b="1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7488F49-DCAF-4075-770F-9FEE59E07C3F}"/>
              </a:ext>
            </a:extLst>
          </p:cNvPr>
          <p:cNvSpPr txBox="1">
            <a:spLocks/>
          </p:cNvSpPr>
          <p:nvPr/>
        </p:nvSpPr>
        <p:spPr>
          <a:xfrm>
            <a:off x="143508" y="3429000"/>
            <a:ext cx="8856984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b="1" dirty="0"/>
              <a:t>Erhebungen:</a:t>
            </a:r>
          </a:p>
          <a:p>
            <a:pPr algn="ctr"/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Vegetation: Ingrid Schmitzberger, Barbara Thurner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(xylobionte) Käfer: Walter </a:t>
            </a:r>
            <a:r>
              <a:rPr lang="de-DE" sz="1600" b="1" dirty="0" err="1"/>
              <a:t>Hovorka</a:t>
            </a:r>
            <a:r>
              <a:rPr lang="de-DE" sz="1600" b="1" dirty="0"/>
              <a:t>, MPO (Scharlachkäfer)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Fledermäuse: Guido und Filip Reiter, Katharina Bürger, Markus </a:t>
            </a:r>
            <a:r>
              <a:rPr lang="de-DE" sz="1600" b="1" dirty="0" err="1"/>
              <a:t>Milchram</a:t>
            </a:r>
            <a:r>
              <a:rPr lang="de-DE" sz="1600" b="1" dirty="0"/>
              <a:t>, 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Vögel: Jörg Oberwalder, 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Reptilien und Amphibien: M. Pollheimer</a:t>
            </a:r>
          </a:p>
          <a:p>
            <a:endParaRPr lang="de-AT" sz="2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EFDAF6-4352-8740-8B59-8DC2248D81FC}"/>
              </a:ext>
            </a:extLst>
          </p:cNvPr>
          <p:cNvSpPr txBox="1">
            <a:spLocks/>
          </p:cNvSpPr>
          <p:nvPr/>
        </p:nvSpPr>
        <p:spPr>
          <a:xfrm>
            <a:off x="179512" y="5877272"/>
            <a:ext cx="8856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400" b="1" dirty="0"/>
              <a:t>Fotos: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T. </a:t>
            </a:r>
            <a:r>
              <a:rPr lang="de-DE" sz="1600" b="1" dirty="0" err="1"/>
              <a:t>Hochebner</a:t>
            </a:r>
            <a:r>
              <a:rPr lang="de-DE" sz="1600" b="1" dirty="0"/>
              <a:t>, W. </a:t>
            </a:r>
            <a:r>
              <a:rPr lang="de-DE" sz="1600" b="1" dirty="0" err="1"/>
              <a:t>Hovorka</a:t>
            </a:r>
            <a:r>
              <a:rPr lang="de-DE" sz="1600" b="1" dirty="0"/>
              <a:t>, J. </a:t>
            </a:r>
            <a:r>
              <a:rPr lang="de-DE" sz="1600" b="1" dirty="0" err="1"/>
              <a:t>Pennerstorfer</a:t>
            </a:r>
            <a:endParaRPr lang="de-DE" sz="1600" b="1" dirty="0"/>
          </a:p>
          <a:p>
            <a:endParaRPr lang="de-AT" sz="2400" b="1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C4A7A-3A1B-BCAE-FCB2-9330464E1D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Vegetation – 91M0 Pannonisch-balkanische Zerreichen- und Traubeneichenwälder 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1F0067-4A24-ACF3-FFBF-821092D96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9" y="1006604"/>
            <a:ext cx="8733882" cy="582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410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0588E-01A1-5218-28F8-B2549066B8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Vegetation – 91M0 Pannonisch-balkanische Zerreichen- und Traubeneichenwälder 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9B978E3-ACB2-6BAB-5BBF-4E63BC19F49F}"/>
              </a:ext>
            </a:extLst>
          </p:cNvPr>
          <p:cNvSpPr txBox="1">
            <a:spLocks/>
          </p:cNvSpPr>
          <p:nvPr/>
        </p:nvSpPr>
        <p:spPr>
          <a:xfrm>
            <a:off x="107504" y="895198"/>
            <a:ext cx="3492543" cy="9362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/>
              <a:t>Standarddatenbogen: 5 ha</a:t>
            </a:r>
          </a:p>
          <a:p>
            <a:endParaRPr lang="de-DE" sz="1600" b="1" dirty="0"/>
          </a:p>
          <a:p>
            <a:r>
              <a:rPr lang="de-DE" sz="1600" b="1" dirty="0"/>
              <a:t>Kartierung Altenburg: 27,6 davon 21,6 im Zentralbereich</a:t>
            </a:r>
            <a:endParaRPr lang="de-AT" sz="16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9E6449-52EF-A595-21CD-00F309FDF9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684" b="1"/>
          <a:stretch/>
        </p:blipFill>
        <p:spPr>
          <a:xfrm>
            <a:off x="2117182" y="1831401"/>
            <a:ext cx="7077209" cy="50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3460C-B13F-1890-5C76-72D7306172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xylobionte Käfer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0460D2D-F75E-0BC7-8CC3-870C0FFFC2E3}"/>
              </a:ext>
            </a:extLst>
          </p:cNvPr>
          <p:cNvSpPr txBox="1">
            <a:spLocks/>
          </p:cNvSpPr>
          <p:nvPr/>
        </p:nvSpPr>
        <p:spPr>
          <a:xfrm>
            <a:off x="84527" y="908720"/>
            <a:ext cx="4500654" cy="2448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Hirschkäfer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Scharlachkäfer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Eremit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Alpenbock (und 39 weitere Bockkäferarten)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Vielzahl weiterer „Urwaldreliktarten“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Keine Nachweise von Großem Eichenbock und Veilchenblauem Wurzelhals-Schnellkäfer</a:t>
            </a:r>
            <a:endParaRPr lang="de-AT" sz="14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C6BC67-A96A-DA11-0E3E-489272C255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6"/>
          <a:stretch/>
        </p:blipFill>
        <p:spPr>
          <a:xfrm>
            <a:off x="5004048" y="908719"/>
            <a:ext cx="3595759" cy="24248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15807A0-9CCD-95FB-F489-27A29E5A4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1795" r="867" b="6295"/>
          <a:stretch/>
        </p:blipFill>
        <p:spPr>
          <a:xfrm>
            <a:off x="2267745" y="3356992"/>
            <a:ext cx="518457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32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CDED9-853B-E1DC-47E5-FC9B908ECA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Fledermäuse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2710F4B-2C41-5E14-7FF9-84A40CF5F3A0}"/>
              </a:ext>
            </a:extLst>
          </p:cNvPr>
          <p:cNvSpPr txBox="1">
            <a:spLocks/>
          </p:cNvSpPr>
          <p:nvPr/>
        </p:nvSpPr>
        <p:spPr>
          <a:xfrm>
            <a:off x="84527" y="908720"/>
            <a:ext cx="4500654" cy="2448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21 Arten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Davon 5 des Anhang II der FFH-Richtlinie (Kleine Hufeisennase, Wimperfledermaus, Bechsteinfledermaus, Mausohr, Mopsfledermaus)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Vielzahl an „Urwaldfledermäusen“ (z.B. Nymphenfledermaus, Fransenfledermaus)</a:t>
            </a:r>
            <a:endParaRPr lang="de-AT" sz="14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D9607D-2F2B-3F11-2A22-A9688E01A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70" y="836613"/>
            <a:ext cx="4246750" cy="282060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C354AE4-C298-91C4-59BE-8ECC96080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6" y="3722294"/>
            <a:ext cx="4230905" cy="28206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921705-83B9-9260-9C7F-4E74B9143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52" y="3727557"/>
            <a:ext cx="4230904" cy="28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13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2A5987-9200-8847-FCA6-6B83AC80ED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Vögel - Mittelspecht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5148162-77BC-3313-757E-DA076777D08A}"/>
              </a:ext>
            </a:extLst>
          </p:cNvPr>
          <p:cNvSpPr txBox="1">
            <a:spLocks/>
          </p:cNvSpPr>
          <p:nvPr/>
        </p:nvSpPr>
        <p:spPr>
          <a:xfrm>
            <a:off x="107504" y="895198"/>
            <a:ext cx="3492543" cy="17417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/>
              <a:t>insgesamt 8 </a:t>
            </a:r>
            <a:r>
              <a:rPr lang="de-DE" sz="1600" b="1" dirty="0" err="1"/>
              <a:t>Spechtarten</a:t>
            </a:r>
            <a:r>
              <a:rPr lang="de-DE" sz="1600" b="1" dirty="0"/>
              <a:t> (inkl. Weißrückenspecht)</a:t>
            </a:r>
          </a:p>
          <a:p>
            <a:endParaRPr lang="de-DE" sz="1600" b="1" dirty="0"/>
          </a:p>
          <a:p>
            <a:r>
              <a:rPr lang="de-DE" sz="1600" b="1" dirty="0"/>
              <a:t>Standarddatenbogen: 100-200 Reviere</a:t>
            </a:r>
          </a:p>
          <a:p>
            <a:endParaRPr lang="de-DE" sz="1600" b="1" dirty="0"/>
          </a:p>
          <a:p>
            <a:r>
              <a:rPr lang="de-DE" sz="1600" b="1" dirty="0"/>
              <a:t>Kartierung Altenburg: 35-40 Reviere</a:t>
            </a:r>
            <a:endParaRPr lang="de-AT" sz="16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97CBD9-1E2C-C94A-BA7C-25FC95097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9" b="9019"/>
          <a:stretch/>
        </p:blipFill>
        <p:spPr>
          <a:xfrm>
            <a:off x="107504" y="2662031"/>
            <a:ext cx="3492543" cy="41764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1E31703-FC73-3508-1657-992890F3C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1890" r="1755" b="1699"/>
          <a:stretch/>
        </p:blipFill>
        <p:spPr>
          <a:xfrm>
            <a:off x="3600047" y="1478868"/>
            <a:ext cx="5543953" cy="39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49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20DC0-9387-B17A-FB66-77767B5111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Vögel - Halsbandschnäpper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B59FCFA-BE8F-9C5C-F4AD-36DB35DBDB32}"/>
              </a:ext>
            </a:extLst>
          </p:cNvPr>
          <p:cNvSpPr txBox="1">
            <a:spLocks/>
          </p:cNvSpPr>
          <p:nvPr/>
        </p:nvSpPr>
        <p:spPr>
          <a:xfrm>
            <a:off x="107950" y="908050"/>
            <a:ext cx="3492543" cy="10806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/>
              <a:t>Standarddatenbogen: 300-450 Reviere</a:t>
            </a:r>
          </a:p>
          <a:p>
            <a:endParaRPr lang="de-DE" sz="1600" b="1" dirty="0"/>
          </a:p>
          <a:p>
            <a:r>
              <a:rPr lang="de-DE" sz="1600" b="1" dirty="0"/>
              <a:t>Kartierung Altenburg: 148-163 Reviere</a:t>
            </a:r>
            <a:endParaRPr lang="de-AT" sz="16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89F685-D998-3C34-027E-A1232758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" y="2924943"/>
            <a:ext cx="3541451" cy="236096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238670E-2BB0-3E54-BC81-C95CA7C204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1001" r="776" b="1001"/>
          <a:stretch/>
        </p:blipFill>
        <p:spPr>
          <a:xfrm>
            <a:off x="3635034" y="1886123"/>
            <a:ext cx="5522426" cy="39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03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826D1-C17A-6523-21A3-1165518EB1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Schlussfolgerungen – Bedeutung der Forstwirtschaft des Stifts Altenburg für das Naturerbe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72E7049-69A4-7EA1-E65E-2C0D6E0CC292}"/>
              </a:ext>
            </a:extLst>
          </p:cNvPr>
          <p:cNvSpPr txBox="1">
            <a:spLocks/>
          </p:cNvSpPr>
          <p:nvPr/>
        </p:nvSpPr>
        <p:spPr>
          <a:xfrm>
            <a:off x="492059" y="980728"/>
            <a:ext cx="8159882" cy="48965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1" dirty="0"/>
              <a:t>Vorkommen und Dichten von hochspezialisierten Arten/Lebensräumen in bisher unbekanntem Ausmaß  (30-50 % der aktuell bekannten Vorkommen auf 5 % der Fläche der Schutzgebiete)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1" dirty="0"/>
              <a:t>Sicherung der Kohärenz von Natura 2000 oftmals auf ausgewählte höchstwertige Flächen konzentriert (z.B. alt- und totholzreiche Wälder mit Eiche, Hainbuche, Rotbuche, Ahorn)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1" dirty="0"/>
              <a:t>Schwellenwerte an Totholz ökologisch hochwertiger Wälder: laut Literatur für Tiefland Eichen- und Buchenwälder (altersabhängig) etwa in einem Bereich von 30-50 m³/ha (in Altenburg über den Gesamtbetrieb hinweg gegeben – mit Konzentrationen die dann besonders artenreich sind; andere Teilflächen beherbergen weniger Totholz)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1" dirty="0"/>
              <a:t>Bedeutung von Brutbäumen für Totholzkäfer – Erhalt dieser </a:t>
            </a:r>
            <a:r>
              <a:rPr lang="de-DE" sz="1800" b="1" dirty="0" err="1"/>
              <a:t>Methusalembäume</a:t>
            </a:r>
            <a:endParaRPr lang="de-DE" sz="1800" b="1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1" dirty="0"/>
              <a:t>Beitrag der Grundeigentümer zur Sicherung dieses Naturerbes (Verantwortung der Gesellschaft gegenüber den Grundeigentümern, Vertragsnaturschutz)</a:t>
            </a:r>
            <a:endParaRPr lang="de-AT" sz="1800" b="1" dirty="0"/>
          </a:p>
        </p:txBody>
      </p:sp>
    </p:spTree>
    <p:extLst>
      <p:ext uri="{BB962C8B-B14F-4D97-AF65-F5344CB8AC3E}">
        <p14:creationId xmlns:p14="http://schemas.microsoft.com/office/powerpoint/2010/main" val="1882035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9CFD771-001F-4EB7-A0EC-F3F55953BB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64904"/>
            <a:ext cx="9144000" cy="1196975"/>
          </a:xfrm>
          <a:prstGeom prst="rect">
            <a:avLst/>
          </a:prstGeom>
          <a:solidFill>
            <a:srgbClr val="A9D18E"/>
          </a:solidFill>
        </p:spPr>
        <p:txBody>
          <a:bodyPr>
            <a:normAutofit/>
          </a:bodyPr>
          <a:lstStyle/>
          <a:p>
            <a:pPr algn="ctr"/>
            <a:r>
              <a:rPr lang="de-AT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Vielen Dank für die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0824185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Untersuchungsgebiet - Europaschutzgebiete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FD8AAB-3CF3-1DBD-5EC8-D29D40497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001" r="1176"/>
          <a:stretch/>
        </p:blipFill>
        <p:spPr>
          <a:xfrm>
            <a:off x="745125" y="836613"/>
            <a:ext cx="8398876" cy="602138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8B50459-2788-9F81-CEDC-8FEE933E5920}"/>
              </a:ext>
            </a:extLst>
          </p:cNvPr>
          <p:cNvSpPr txBox="1">
            <a:spLocks/>
          </p:cNvSpPr>
          <p:nvPr/>
        </p:nvSpPr>
        <p:spPr>
          <a:xfrm>
            <a:off x="3130" y="837930"/>
            <a:ext cx="2688928" cy="15829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/>
              <a:t>Vogelschutzgebiet … 243 km²</a:t>
            </a:r>
          </a:p>
          <a:p>
            <a:endParaRPr lang="de-DE" sz="1600" b="1" dirty="0"/>
          </a:p>
          <a:p>
            <a:r>
              <a:rPr lang="de-DE" sz="1600" b="1" dirty="0"/>
              <a:t>FFH-Gebiet … 145 km²</a:t>
            </a:r>
          </a:p>
          <a:p>
            <a:endParaRPr lang="de-DE" sz="1600" b="1" dirty="0"/>
          </a:p>
          <a:p>
            <a:r>
              <a:rPr lang="de-DE" sz="1600" b="1" dirty="0"/>
              <a:t>Projektgebiet … 7,8 km² (6,6 km² Kernfläche</a:t>
            </a:r>
          </a:p>
          <a:p>
            <a:endParaRPr lang="de-AT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0E7FC43-4BC5-8F92-7FFF-0B4628E44504}"/>
              </a:ext>
            </a:extLst>
          </p:cNvPr>
          <p:cNvSpPr txBox="1"/>
          <p:nvPr/>
        </p:nvSpPr>
        <p:spPr>
          <a:xfrm>
            <a:off x="323528" y="980728"/>
            <a:ext cx="8280920" cy="525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2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Gesamtgröße:</a:t>
            </a:r>
            <a:r>
              <a:rPr lang="de-AT" altLang="de-DE" sz="1800" dirty="0">
                <a:solidFill>
                  <a:srgbClr val="000000"/>
                </a:solidFill>
              </a:rPr>
              <a:t> 3.500 ha (Wald: 2.800 ha; Landwirtschaft: 650 ha, Steinbrüche: 20 ha, verpachtet; Weingärten: 10 ha, biologisch bewirtschaftet, verpachtet; Gärten: 8 ha, Natur im Garten-Betrieb; 10 Teichanlagen; 6 km Fliegenfischerei am Kamp)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2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Seehöhe:</a:t>
            </a:r>
            <a:r>
              <a:rPr lang="de-AT" altLang="de-DE" sz="1800" dirty="0">
                <a:solidFill>
                  <a:srgbClr val="000000"/>
                </a:solidFill>
              </a:rPr>
              <a:t> 260 – 600 m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2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Temperatur:</a:t>
            </a:r>
            <a:r>
              <a:rPr lang="de-AT" altLang="de-DE" sz="1800" dirty="0">
                <a:solidFill>
                  <a:srgbClr val="000000"/>
                </a:solidFill>
              </a:rPr>
              <a:t> Jahresmittel zwischen 8 °C und 9 °C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2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Forstliches Wuchsgebiet:</a:t>
            </a:r>
            <a:r>
              <a:rPr lang="de-AT" altLang="de-DE" sz="1800" dirty="0">
                <a:solidFill>
                  <a:srgbClr val="000000"/>
                </a:solidFill>
              </a:rPr>
              <a:t> 9.2 Waldviertel, 8.1. Sommerwarmer Osten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2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Standorte, Böden:</a:t>
            </a:r>
            <a:r>
              <a:rPr lang="de-AT" altLang="de-DE" sz="1800" dirty="0">
                <a:solidFill>
                  <a:srgbClr val="000000"/>
                </a:solidFill>
              </a:rPr>
              <a:t> Böhmische Masse/Granit- und </a:t>
            </a:r>
            <a:r>
              <a:rPr lang="de-AT" altLang="de-DE" sz="1800" dirty="0" err="1">
                <a:solidFill>
                  <a:srgbClr val="000000"/>
                </a:solidFill>
              </a:rPr>
              <a:t>Gneishochland</a:t>
            </a:r>
            <a:r>
              <a:rPr lang="de-AT" altLang="de-DE" sz="1800" dirty="0">
                <a:solidFill>
                  <a:srgbClr val="000000"/>
                </a:solidFill>
              </a:rPr>
              <a:t> (Verwitterungsböden) – im Horner Becken teilweise sehr fruchtbare Lössböden, sonst hauptsächlich Braunerden, in den nördlichen Revierteilen </a:t>
            </a:r>
            <a:r>
              <a:rPr lang="de-AT" altLang="de-DE" sz="1800" dirty="0" err="1">
                <a:solidFill>
                  <a:srgbClr val="000000"/>
                </a:solidFill>
              </a:rPr>
              <a:t>Gleyböden</a:t>
            </a:r>
            <a:endParaRPr lang="de-AT" altLang="de-DE" sz="1800" dirty="0">
              <a:solidFill>
                <a:srgbClr val="000000"/>
              </a:solidFill>
            </a:endParaRP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2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Forststraßen:</a:t>
            </a:r>
            <a:r>
              <a:rPr lang="de-AT" altLang="de-DE" sz="1800" dirty="0">
                <a:solidFill>
                  <a:srgbClr val="000000"/>
                </a:solidFill>
              </a:rPr>
              <a:t> 30 </a:t>
            </a:r>
            <a:r>
              <a:rPr lang="de-AT" altLang="de-DE" sz="1800" dirty="0" err="1">
                <a:solidFill>
                  <a:srgbClr val="000000"/>
                </a:solidFill>
              </a:rPr>
              <a:t>lfm</a:t>
            </a:r>
            <a:r>
              <a:rPr lang="de-AT" altLang="de-DE" sz="1800" dirty="0">
                <a:solidFill>
                  <a:srgbClr val="000000"/>
                </a:solidFill>
              </a:rPr>
              <a:t>/ha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Multifunktionsstreifen:</a:t>
            </a:r>
            <a:r>
              <a:rPr lang="de-AT" altLang="de-DE" sz="1800" dirty="0">
                <a:solidFill>
                  <a:srgbClr val="000000"/>
                </a:solidFill>
              </a:rPr>
              <a:t> ca. 40 ha entlang der Forststraßen</a:t>
            </a:r>
          </a:p>
          <a:p>
            <a:endParaRPr lang="de-AT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50B6F70-202D-3FB8-8232-09A3CE1EDE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Allgemeines zum Betrieb Stift Altenburg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81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23EA53B-36DB-2711-2E1C-1D429DD8EA91}"/>
              </a:ext>
            </a:extLst>
          </p:cNvPr>
          <p:cNvSpPr txBox="1"/>
          <p:nvPr/>
        </p:nvSpPr>
        <p:spPr>
          <a:xfrm>
            <a:off x="287524" y="984929"/>
            <a:ext cx="8568952" cy="6332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3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Stift Altenburg:</a:t>
            </a:r>
            <a:r>
              <a:rPr lang="de-AT" altLang="de-DE" sz="1800" dirty="0">
                <a:solidFill>
                  <a:srgbClr val="000000"/>
                </a:solidFill>
              </a:rPr>
              <a:t> seit 1144, wirtschaftliche Basis Landwirtschaft (1/3) und Wald (2/3)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3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Winter 1995/96:</a:t>
            </a:r>
            <a:r>
              <a:rPr lang="de-AT" altLang="de-DE" sz="1800" dirty="0">
                <a:solidFill>
                  <a:srgbClr val="000000"/>
                </a:solidFill>
              </a:rPr>
              <a:t> massiver Raureifschaden (1. Quartal 1996: ca. 100.000 fm Schadholz bei Fichte und Kiefer), danach flächig Naturverjüngung, Start der Bewirtschaftung des Stiftwaldes als Dauerwald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3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Seit 2015:</a:t>
            </a:r>
            <a:r>
              <a:rPr lang="de-AT" altLang="de-DE" sz="1800" dirty="0">
                <a:solidFill>
                  <a:srgbClr val="000000"/>
                </a:solidFill>
              </a:rPr>
              <a:t> Rückgang der Niederschläge und höhere Spitzentemperaturen in den Sommermonaten (380 – 500 mm Niederschlag, bis 38 °C Tageshöchstwerte), kaum Schnee, als Folge der Trockenheit massiver Borkenkäferbefall (Buchdrucker etc.), keine Pflegemaßnahmen (Läuterung etc.), da nicht einschätzbar ist welche Baumarten in Zukunft ausfallen werden (aktuell Fichte und Kiefer)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FontTx/>
              <a:buBlip>
                <a:blip r:embed="rId3"/>
              </a:buBlip>
              <a:defRPr/>
            </a:pPr>
            <a:r>
              <a:rPr lang="de-AT" altLang="de-DE" sz="1800" u="sng" dirty="0">
                <a:solidFill>
                  <a:srgbClr val="000000"/>
                </a:solidFill>
              </a:rPr>
              <a:t>Zukünftige waldbauliche Zielsetzung:</a:t>
            </a:r>
            <a:r>
              <a:rPr lang="de-AT" altLang="de-DE" sz="1800" dirty="0">
                <a:solidFill>
                  <a:srgbClr val="000000"/>
                </a:solidFill>
              </a:rPr>
              <a:t> baldige Wiederverjüngung der betroffenen Kalamitätsflächen mittels Naturverjüngung aus allen potenziell möglichen, standortstauglichen Baumarten (Tanne, Eiche, Buche, Lärche etc.)</a:t>
            </a:r>
          </a:p>
          <a:p>
            <a:pPr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defRPr/>
            </a:pPr>
            <a:r>
              <a:rPr lang="de-DE" dirty="0"/>
              <a:t>Wo notwendig, dann Aufforstung im Weitverband (10mx10m) mit ca. 1000 Pflanzen pro Jahr - Topfpflanzen in 5-10 Liter Töpfen - Pflanzlochbohrer mit 30 Zentimeter Durchmesser an Minibagger montiert (Lärche, Buche, Birne, Speierling, etc.)</a:t>
            </a:r>
            <a:endParaRPr lang="de-AT" altLang="de-DE" sz="1800" dirty="0">
              <a:solidFill>
                <a:srgbClr val="000000"/>
              </a:solidFill>
            </a:endParaRPr>
          </a:p>
          <a:p>
            <a:endParaRPr lang="de-AT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0E14642-F1AC-4001-E8C4-36659664084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Betriebliche Herausforderungen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EC8AB5F-CE5F-64B3-2689-0FAABE19D0D7}"/>
              </a:ext>
            </a:extLst>
          </p:cNvPr>
          <p:cNvSpPr txBox="1"/>
          <p:nvPr/>
        </p:nvSpPr>
        <p:spPr>
          <a:xfrm>
            <a:off x="251520" y="980728"/>
            <a:ext cx="8136904" cy="479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DE" dirty="0">
                <a:solidFill>
                  <a:srgbClr val="000000"/>
                </a:solidFill>
              </a:rPr>
              <a:t>Ca. 800 ha ausgewiesenes Natura 2000 Gebiet</a:t>
            </a:r>
          </a:p>
          <a:p>
            <a:pPr indent="-285750"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DE" dirty="0">
                <a:solidFill>
                  <a:srgbClr val="000000"/>
                </a:solidFill>
              </a:rPr>
              <a:t>Unterstützung des Projektes „Wiederansiedlung der Äsche am Mittleren Kamp“ (2023)</a:t>
            </a:r>
          </a:p>
          <a:p>
            <a:pPr indent="-285750"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DE" dirty="0">
                <a:solidFill>
                  <a:srgbClr val="000000"/>
                </a:solidFill>
              </a:rPr>
              <a:t>Instagram: </a:t>
            </a:r>
            <a:r>
              <a:rPr lang="de-DE" i="1" dirty="0" err="1">
                <a:solidFill>
                  <a:srgbClr val="000000"/>
                </a:solidFill>
              </a:rPr>
              <a:t>stiftswald_altenburg</a:t>
            </a:r>
            <a:endParaRPr lang="de-DE" i="1" dirty="0">
              <a:solidFill>
                <a:srgbClr val="000000"/>
              </a:solidFill>
            </a:endParaRPr>
          </a:p>
          <a:p>
            <a:pPr indent="-285750"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DE" dirty="0">
                <a:solidFill>
                  <a:srgbClr val="000000"/>
                </a:solidFill>
              </a:rPr>
              <a:t>Weitwanderwege, welche über Forststraßen führen werden, zusätzlich durch eigene Beschilderung ergänzt, um Waldbesucher über ein Leitsystem durch unsere Wälder zu führen. Informationstafeln (Alt- und Totholz, Wirkungen des Waldes etc.) werden zum Wissenstransfer benutzt.</a:t>
            </a:r>
          </a:p>
          <a:p>
            <a:pPr indent="-285750"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DE" dirty="0">
                <a:solidFill>
                  <a:srgbClr val="000000"/>
                </a:solidFill>
              </a:rPr>
              <a:t>Weit mehr als 100 Exkursionen im Stiftswald parallel zum Tagesgeschäft seit 2017</a:t>
            </a:r>
          </a:p>
          <a:p>
            <a:pPr indent="-285750"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DE" dirty="0">
                <a:solidFill>
                  <a:srgbClr val="000000"/>
                </a:solidFill>
              </a:rPr>
              <a:t>Staatspreis für beispielhafte Waldwirtschaft (2018)</a:t>
            </a:r>
          </a:p>
          <a:p>
            <a:pPr indent="-285750">
              <a:lnSpc>
                <a:spcPct val="125000"/>
              </a:lnSpc>
              <a:spcAft>
                <a:spcPts val="1200"/>
              </a:spcAft>
              <a:buClr>
                <a:srgbClr val="000000"/>
              </a:buClr>
              <a:buSzPct val="130000"/>
              <a:buBlip>
                <a:blip r:embed="rId2"/>
              </a:buBlip>
              <a:defRPr/>
            </a:pPr>
            <a:r>
              <a:rPr lang="de-DE" dirty="0">
                <a:solidFill>
                  <a:srgbClr val="000000"/>
                </a:solidFill>
              </a:rPr>
              <a:t>Naturschutzpreis des Landes Niederösterreich – </a:t>
            </a:r>
            <a:r>
              <a:rPr lang="de-DE" dirty="0" err="1">
                <a:solidFill>
                  <a:srgbClr val="000000"/>
                </a:solidFill>
              </a:rPr>
              <a:t>Schöffelpreis</a:t>
            </a:r>
            <a:r>
              <a:rPr lang="de-DE" dirty="0">
                <a:solidFill>
                  <a:srgbClr val="000000"/>
                </a:solidFill>
              </a:rPr>
              <a:t> (2017) 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0058FB5-E3B3-C100-3336-688752C8A7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Öffentliches Interesse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146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D9EAE18B-310D-86CA-02A4-4DEFBA421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4" y="2060849"/>
            <a:ext cx="4303276" cy="2538932"/>
          </a:xfrm>
          <a:prstGeom prst="rect">
            <a:avLst/>
          </a:prstGeom>
        </p:spPr>
      </p:pic>
      <p:pic>
        <p:nvPicPr>
          <p:cNvPr id="9" name="Grafik 8" descr="Ein Bild, das Text, Screenshot, Zahl, Diagramm enthält.&#10;&#10;Automatisch generierte Beschreibung">
            <a:extLst>
              <a:ext uri="{FF2B5EF4-FFF2-40B4-BE49-F238E27FC236}">
                <a16:creationId xmlns:a16="http://schemas.microsoft.com/office/drawing/2014/main" id="{697FFD71-C1C2-1639-79F8-AE0374D7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8" y="2055889"/>
            <a:ext cx="4321585" cy="253893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1DB40E4-EC79-B278-B123-39C46FCE4AF9}"/>
              </a:ext>
            </a:extLst>
          </p:cNvPr>
          <p:cNvSpPr txBox="1"/>
          <p:nvPr/>
        </p:nvSpPr>
        <p:spPr>
          <a:xfrm>
            <a:off x="2987822" y="4941168"/>
            <a:ext cx="3168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-&gt; Halbierung des Hiebsatzes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AD7C31F-BE50-EE2B-6A69-5F901B5DA7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Veränderung des </a:t>
            </a:r>
            <a:r>
              <a:rPr lang="de-DE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Bestandesvorrates</a:t>
            </a:r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durch Schadereignisse</a:t>
            </a:r>
            <a:endParaRPr lang="de-AT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292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Himmel, Pflanze, Baum enthält.&#10;&#10;Automatisch generierte Beschreibung">
            <a:extLst>
              <a:ext uri="{FF2B5EF4-FFF2-40B4-BE49-F238E27FC236}">
                <a16:creationId xmlns:a16="http://schemas.microsoft.com/office/drawing/2014/main" id="{6CD27F9A-85B5-CDE1-BFEB-584C8B218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" r="-2" b="24696"/>
          <a:stretch/>
        </p:blipFill>
        <p:spPr>
          <a:xfrm>
            <a:off x="149055" y="2410448"/>
            <a:ext cx="4352493" cy="3890357"/>
          </a:xfrm>
          <a:prstGeom prst="rect">
            <a:avLst/>
          </a:prstGeom>
        </p:spPr>
      </p:pic>
      <p:pic>
        <p:nvPicPr>
          <p:cNvPr id="6" name="Grafik 5" descr="Ein Bild, das draußen, Baum, Gras, Pflanze enthält.&#10;&#10;Automatisch generierte Beschreibung">
            <a:extLst>
              <a:ext uri="{FF2B5EF4-FFF2-40B4-BE49-F238E27FC236}">
                <a16:creationId xmlns:a16="http://schemas.microsoft.com/office/drawing/2014/main" id="{14FCA153-FD1A-E122-AB0F-B7B4745C5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r="7271" b="1"/>
          <a:stretch/>
        </p:blipFill>
        <p:spPr>
          <a:xfrm>
            <a:off x="4642450" y="2410448"/>
            <a:ext cx="4352492" cy="389035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CE6D979-305D-9C56-1E9A-A290969D10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Holzernte und Verkauf als wirtschaftliche Basis</a:t>
            </a:r>
          </a:p>
        </p:txBody>
      </p:sp>
    </p:spTree>
    <p:extLst>
      <p:ext uri="{BB962C8B-B14F-4D97-AF65-F5344CB8AC3E}">
        <p14:creationId xmlns:p14="http://schemas.microsoft.com/office/powerpoint/2010/main" val="5711727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Gras, Text, Bodendecker enthält.&#10;&#10;Automatisch generierte Beschreibung">
            <a:extLst>
              <a:ext uri="{FF2B5EF4-FFF2-40B4-BE49-F238E27FC236}">
                <a16:creationId xmlns:a16="http://schemas.microsoft.com/office/drawing/2014/main" id="{2DCCEF7A-0398-2724-892A-88BE13760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r="-5" b="-5"/>
          <a:stretch/>
        </p:blipFill>
        <p:spPr>
          <a:xfrm>
            <a:off x="152761" y="864057"/>
            <a:ext cx="2848049" cy="3717071"/>
          </a:xfrm>
          <a:prstGeom prst="rect">
            <a:avLst/>
          </a:prstGeom>
        </p:spPr>
      </p:pic>
      <p:pic>
        <p:nvPicPr>
          <p:cNvPr id="5" name="Grafik 4" descr="Ein Bild, das draußen, Vogel, Vogelfutter, Schnabel enthält.&#10;&#10;Automatisch generierte Beschreibung">
            <a:extLst>
              <a:ext uri="{FF2B5EF4-FFF2-40B4-BE49-F238E27FC236}">
                <a16:creationId xmlns:a16="http://schemas.microsoft.com/office/drawing/2014/main" id="{C23B6EBF-46C1-8FBE-CBC9-7BEE0746C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0" r="18337" b="-2"/>
          <a:stretch/>
        </p:blipFill>
        <p:spPr>
          <a:xfrm>
            <a:off x="3144875" y="864057"/>
            <a:ext cx="2861254" cy="3717071"/>
          </a:xfrm>
          <a:prstGeom prst="rect">
            <a:avLst/>
          </a:prstGeom>
        </p:spPr>
      </p:pic>
      <p:pic>
        <p:nvPicPr>
          <p:cNvPr id="7" name="Grafik 6" descr="Ein Bild, das Blatt, draußen, Baum, Landpflanze enthält.&#10;&#10;Automatisch generierte Beschreibung">
            <a:extLst>
              <a:ext uri="{FF2B5EF4-FFF2-40B4-BE49-F238E27FC236}">
                <a16:creationId xmlns:a16="http://schemas.microsoft.com/office/drawing/2014/main" id="{5FDADEE3-97F4-B773-0D67-77002ACA70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26589" b="-2"/>
          <a:stretch/>
        </p:blipFill>
        <p:spPr>
          <a:xfrm>
            <a:off x="6143190" y="864057"/>
            <a:ext cx="2849466" cy="371707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6E855C3-7218-0735-8B87-02CA2F93AF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A9D18E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Eichelhäher und Brombeeren helfen uns beim Waldumbau</a:t>
            </a:r>
          </a:p>
        </p:txBody>
      </p:sp>
    </p:spTree>
    <p:extLst>
      <p:ext uri="{BB962C8B-B14F-4D97-AF65-F5344CB8AC3E}">
        <p14:creationId xmlns:p14="http://schemas.microsoft.com/office/powerpoint/2010/main" val="326448972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8438AD42445499F7D483532727258" ma:contentTypeVersion="8" ma:contentTypeDescription="Ein neues Dokument erstellen." ma:contentTypeScope="" ma:versionID="f2ddcb169d0d913082285df48f117553">
  <xsd:schema xmlns:xsd="http://www.w3.org/2001/XMLSchema" xmlns:xs="http://www.w3.org/2001/XMLSchema" xmlns:p="http://schemas.microsoft.com/office/2006/metadata/properties" xmlns:ns3="59e5fbae-cc25-4d4a-9645-8d7ed8488eb0" xmlns:ns4="03db6309-3e57-4683-be62-5bd5b4e5c2ae" targetNamespace="http://schemas.microsoft.com/office/2006/metadata/properties" ma:root="true" ma:fieldsID="cef5ad063f8f5c8837013c7086b76f0a" ns3:_="" ns4:_="">
    <xsd:import namespace="59e5fbae-cc25-4d4a-9645-8d7ed8488eb0"/>
    <xsd:import namespace="03db6309-3e57-4683-be62-5bd5b4e5c2a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5fbae-cc25-4d4a-9645-8d7ed8488e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b6309-3e57-4683-be62-5bd5b4e5c2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3db6309-3e57-4683-be62-5bd5b4e5c2a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14A661-4EF8-42E1-9D74-47DC74FE41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e5fbae-cc25-4d4a-9645-8d7ed8488eb0"/>
    <ds:schemaRef ds:uri="03db6309-3e57-4683-be62-5bd5b4e5c2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CBF5BB-DEAA-402B-9664-F97AF50D5292}">
  <ds:schemaRefs>
    <ds:schemaRef ds:uri="03db6309-3e57-4683-be62-5bd5b4e5c2a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9e5fbae-cc25-4d4a-9645-8d7ed8488eb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BBED12-DA5A-40F1-8C7D-677BA6E5A8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Microsoft Office PowerPoint</Application>
  <PresentationFormat>Bildschirmpräsentation (4:3)</PresentationFormat>
  <Paragraphs>188</Paragraphs>
  <Slides>27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  <vt:variant>
        <vt:lpstr>Zielgruppenorientierte Präsentationen</vt:lpstr>
      </vt:variant>
      <vt:variant>
        <vt:i4>1</vt:i4>
      </vt:variant>
    </vt:vector>
  </HeadingPairs>
  <TitlesOfParts>
    <vt:vector size="33" baseType="lpstr">
      <vt:lpstr>Arial</vt:lpstr>
      <vt:lpstr>Calibri</vt:lpstr>
      <vt:lpstr>Calibri Light</vt:lpstr>
      <vt:lpstr>1_Benutzerdefiniertes Design</vt:lpstr>
      <vt:lpstr>Benutzerdefiniertes Design</vt:lpstr>
      <vt:lpstr>Ökologische Waldbewirtschaftung im Stift Altenburg Ergebnisse und Erfahrungen  Herbert Schmid &amp; Martin Pollheimer</vt:lpstr>
      <vt:lpstr>PowerPoint-Präsentation</vt:lpstr>
      <vt:lpstr>Untersuchungsgebiet - Europaschutzgebiete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die Aufmerksamkeit!</vt:lpstr>
      <vt:lpstr>Zielgruppenpräsentation 1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Managementplanung – So konkret wie nötig, so offen wie möglich</dc:title>
  <dc:creator>Claudia</dc:creator>
  <cp:lastModifiedBy>Martin Pollheimer</cp:lastModifiedBy>
  <cp:revision>247</cp:revision>
  <dcterms:created xsi:type="dcterms:W3CDTF">2016-05-27T09:23:46Z</dcterms:created>
  <dcterms:modified xsi:type="dcterms:W3CDTF">2023-10-23T14:38:48Z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0x0101009638438AD42445499F7D483532727258</vt:lpwstr>
  </property>
</Properties>
</file>